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pos="3940" userDrawn="1">
          <p15:clr>
            <a:srgbClr val="A4A3A4"/>
          </p15:clr>
        </p15:guide>
        <p15:guide id="4" pos="40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E9B9"/>
    <a:srgbClr val="FBC535"/>
    <a:srgbClr val="172940"/>
    <a:srgbClr val="16293E"/>
    <a:srgbClr val="182B41"/>
    <a:srgbClr val="1E384C"/>
    <a:srgbClr val="2A495D"/>
    <a:srgbClr val="274458"/>
    <a:srgbClr val="274759"/>
    <a:srgbClr val="2642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4754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1422" y="96"/>
      </p:cViewPr>
      <p:guideLst>
        <p:guide pos="3840"/>
        <p:guide orient="horz" pos="2160"/>
        <p:guide pos="3940"/>
        <p:guide pos="40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ieke Koning" userId="702336a1-7f14-4711-8b3e-db10bcef19f5" providerId="ADAL" clId="{8D9FEB53-B1B1-4475-AF14-0A149C584286}"/>
    <pc:docChg chg="undo custSel delSld modSld">
      <pc:chgData name="Janieke Koning" userId="702336a1-7f14-4711-8b3e-db10bcef19f5" providerId="ADAL" clId="{8D9FEB53-B1B1-4475-AF14-0A149C584286}" dt="2026-08-20T07:40:24.959" v="36" actId="20577"/>
      <pc:docMkLst>
        <pc:docMk/>
      </pc:docMkLst>
      <pc:sldChg chg="modSp mod">
        <pc:chgData name="Janieke Koning" userId="702336a1-7f14-4711-8b3e-db10bcef19f5" providerId="ADAL" clId="{8D9FEB53-B1B1-4475-AF14-0A149C584286}" dt="2026-08-20T07:40:24.959" v="36" actId="20577"/>
        <pc:sldMkLst>
          <pc:docMk/>
          <pc:sldMk cId="3094210819" sldId="262"/>
        </pc:sldMkLst>
        <pc:spChg chg="mod">
          <ac:chgData name="Janieke Koning" userId="702336a1-7f14-4711-8b3e-db10bcef19f5" providerId="ADAL" clId="{8D9FEB53-B1B1-4475-AF14-0A149C584286}" dt="2026-08-20T07:40:24.959" v="36" actId="20577"/>
          <ac:spMkLst>
            <pc:docMk/>
            <pc:sldMk cId="3094210819" sldId="262"/>
            <ac:spMk id="8" creationId="{C3DFB328-D413-8FE5-7BA6-323A6FDAAE4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73BA8F-FC2E-EC63-CBD9-AE111E7499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4922835-232F-F452-275C-701A9F7D73D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F57C1-C3A2-4EF2-DCE6-AE5F0E8433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8094264-0E03-737C-36B8-FBBA0BCA49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44B170-95C6-016D-809F-A828545F98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574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B8A03C-F57B-6187-B33C-658325C5A5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E4AF68-A709-EC31-50BB-6F2B2BE3E5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732A4E3-91AE-A7F3-FF29-ADC0D02224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7C242AF-8A03-B516-6AD4-00EECE0BF2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A0454A-75CC-B096-DA14-6BFC3155F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1242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FA2F68-44D3-7353-355B-E7E5A4AE1CA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E2B0E6F-C7B0-44B9-E4B0-4866D2DBA0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C99DED-C305-8F1B-DB8F-41A1190DB7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0FAED39-CA2A-7113-BBDE-1D57F82D6A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DC04F9-7AA7-9030-B9AF-0AEB07296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232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09E780-DDD5-02FC-6F22-3AA4D98D28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B2639C-C8F8-0F7A-4B5D-BA7B6BBEE7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276C689-3529-E706-C475-411CBCB14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86AB56-5BF2-1EC9-3261-1581728D2F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65DF4A-E427-4CC2-5035-13F15E5CCF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53895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993453-75E9-6043-87D5-FE3EC2986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04912A7-2E88-ECCE-582B-8CC1667D23A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9E95068-09E1-8437-B64B-A899002310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55F41A-766D-49D5-7EBE-01716B6BAF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F5FC3C-642E-9025-26E5-35A2F0032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50535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225BE9-AD9D-DDE7-11F4-0B77B59CA1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E9213F-0E7D-7280-95D3-6676630B9B6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840D02-11D3-7C2A-BAC9-691C1E3972A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35332C-540A-C6E8-F3A1-B85F105969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C44E11-7E58-891C-D9C0-CE0E9B3CC7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916111-DDF0-81A0-D658-6918E7B53B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5317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BD8748-3E16-AE8D-54D2-8C7F6319BA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B9573-9C5C-0488-3135-3E6CD33976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0FF85D8-8939-CFE6-08DA-329D6B0BB80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53C4C76-F7AF-3075-9FD9-B927F5038B5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07FABC2-7B89-0FC9-1ECE-2B6CAFA28B4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2D185BE-6D0F-50C2-C316-4A852C683E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D4B703-6533-DC4A-B183-BF5467B23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388B9E-4755-C645-F567-6AF2A9170C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8972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94BFD3-B312-8046-A74D-7387D64F5D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C1A7B4-BCAB-8F3E-D2F6-E11D8444E4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8CEFEF5-B55F-4031-79CA-2D57C1425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F81112F-126B-459E-CBB1-31A133E85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106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F2586E8-AB93-25E7-813F-F22657AD5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ADF781F-1515-8C12-BE42-DAA309633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5949B88-FA94-FE0B-3AC5-8677868921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59915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8A8519-A641-53C6-619F-D593BDA3F6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F31644-038C-F5C4-4C38-9356528367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3C3F04-EF70-B132-23BE-84CEC035F5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C651D4-F92F-46A8-6041-821A9DA1FA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4E13634-F38F-136D-F751-3A33F7177D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C57458-F79F-C1E9-448F-3512162E1B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8441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20E6F9-E5EF-5489-BDD4-B0F316623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51BB422-B29B-A90B-492B-317DDB7068F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1DEF509-11AB-176F-1935-A9802B4E63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2DFA465-B182-74A6-6A61-DCEF7C1744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D9194B-69AE-9BC2-184C-5E4419522D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8982A99-6DD8-6259-0B7C-9AA3C40E3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602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434807-C60B-0FEA-8EE3-2B24C0FDD0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BFAAFE0-784A-EEE9-3D3C-F55AB8092F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34BFD8-619D-8070-C7EF-330E3E56E9A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362755B-43B6-4B01-9263-DCB1A445103E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B35810A-2E08-94F2-214D-54A7D253C77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8FFEC-54E6-DAF0-A6B5-AD3447A24DE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AE71CC-1BB7-4778-B743-F07BA2465A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6736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hyperlink" Target="mailto:readingmentors@ugent.be" TargetMode="External"/><Relationship Id="rId7" Type="http://schemas.openxmlformats.org/officeDocument/2006/relationships/image" Target="../media/image4.png"/><Relationship Id="rId2" Type="http://schemas.openxmlformats.org/officeDocument/2006/relationships/hyperlink" Target="readingmentors.ugent.be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11" Type="http://schemas.openxmlformats.org/officeDocument/2006/relationships/image" Target="../media/image8.png"/><Relationship Id="rId5" Type="http://schemas.openxmlformats.org/officeDocument/2006/relationships/image" Target="../media/image2.png"/><Relationship Id="rId10" Type="http://schemas.openxmlformats.org/officeDocument/2006/relationships/image" Target="../media/image7.png"/><Relationship Id="rId4" Type="http://schemas.openxmlformats.org/officeDocument/2006/relationships/image" Target="../media/image1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E9B9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13C780-6AD6-A4E9-487E-209453A816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3DFB328-D413-8FE5-7BA6-323A6FDAAE4E}"/>
              </a:ext>
            </a:extLst>
          </p:cNvPr>
          <p:cNvSpPr/>
          <p:nvPr/>
        </p:nvSpPr>
        <p:spPr>
          <a:xfrm>
            <a:off x="4230913" y="2786188"/>
            <a:ext cx="3663204" cy="3664012"/>
          </a:xfrm>
          <a:prstGeom prst="rect">
            <a:avLst/>
          </a:prstGeom>
          <a:solidFill>
            <a:srgbClr val="29455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8000" tIns="0" rIns="108000" bIns="72000" rtlCol="0" anchor="ctr" anchorCtr="1"/>
          <a:lstStyle/>
          <a:p>
            <a:pPr algn="ctr"/>
            <a:r>
              <a:rPr lang="en-GB" dirty="0">
                <a:latin typeface="UGent Panno Text" panose="02000506040000040003" pitchFamily="2" charset="0"/>
              </a:rPr>
              <a:t>Are you between 16 and 25 years old? </a:t>
            </a:r>
          </a:p>
          <a:p>
            <a:pPr algn="ctr"/>
            <a:r>
              <a:rPr lang="en-GB" dirty="0">
                <a:latin typeface="UGent Panno Text" panose="02000506040000040003" pitchFamily="2" charset="0"/>
              </a:rPr>
              <a:t>Fan of speculative YA fiction? </a:t>
            </a:r>
            <a:r>
              <a:rPr lang="en-GB" dirty="0">
                <a:latin typeface="UGent Panno Text" panose="02000506040000040003" pitchFamily="2" charset="0"/>
                <a:sym typeface="Wingdings" panose="05000000000000000000" pitchFamily="2" charset="2"/>
              </a:rPr>
              <a:t></a:t>
            </a:r>
            <a:r>
              <a:rPr lang="en-GB" dirty="0">
                <a:latin typeface="UGent Panno Text" panose="02000506040000040003" pitchFamily="2" charset="0"/>
              </a:rPr>
              <a:t> </a:t>
            </a:r>
          </a:p>
          <a:p>
            <a:pPr algn="ctr"/>
            <a:endParaRPr lang="en-GB" dirty="0">
              <a:latin typeface="UGent Panno Text" panose="02000506040000040003" pitchFamily="2" charset="0"/>
            </a:endParaRPr>
          </a:p>
          <a:p>
            <a:pPr algn="ctr"/>
            <a:r>
              <a:rPr lang="en-GB" dirty="0">
                <a:solidFill>
                  <a:srgbClr val="FBC535"/>
                </a:solidFill>
                <a:latin typeface="UGent Panno Text" panose="02000506040000040003" pitchFamily="2" charset="0"/>
              </a:rPr>
              <a:t>Your Voice Matters! </a:t>
            </a:r>
          </a:p>
          <a:p>
            <a:pPr algn="ctr"/>
            <a:r>
              <a:rPr lang="en-GB">
                <a:latin typeface="UGent Panno Text" panose="02000506040000040003" pitchFamily="2" charset="0"/>
              </a:rPr>
              <a:t>Survey (15 to 20 </a:t>
            </a:r>
            <a:r>
              <a:rPr lang="en-GB" dirty="0">
                <a:latin typeface="UGent Panno Text" panose="02000506040000040003" pitchFamily="2" charset="0"/>
              </a:rPr>
              <a:t>minutes) and </a:t>
            </a:r>
            <a:br>
              <a:rPr lang="en-GB" dirty="0">
                <a:latin typeface="UGent Panno Text" panose="02000506040000040003" pitchFamily="2" charset="0"/>
              </a:rPr>
            </a:br>
            <a:r>
              <a:rPr lang="en-GB" dirty="0">
                <a:latin typeface="UGent Panno Text" panose="02000506040000040003" pitchFamily="2" charset="0"/>
              </a:rPr>
              <a:t>(optional!) follow-up interview</a:t>
            </a:r>
          </a:p>
          <a:p>
            <a:pPr algn="ctr"/>
            <a:endParaRPr lang="en-GB" dirty="0">
              <a:latin typeface="UGent Panno Text" panose="02000506040000040003" pitchFamily="2" charset="0"/>
            </a:endParaRPr>
          </a:p>
          <a:p>
            <a:pPr algn="ctr"/>
            <a:r>
              <a:rPr lang="en-GB" dirty="0">
                <a:latin typeface="UGent Panno Text" panose="02000506040000040003" pitchFamily="2" charset="0"/>
                <a:sym typeface="Wingdings" panose="05000000000000000000" pitchFamily="2" charset="2"/>
              </a:rPr>
              <a:t> </a:t>
            </a:r>
            <a:r>
              <a:rPr lang="en-GB" dirty="0">
                <a:latin typeface="UGent Panno Text" panose="02000506040000040003" pitchFamily="2" charset="0"/>
              </a:rPr>
              <a:t>For more information:</a:t>
            </a:r>
          </a:p>
          <a:p>
            <a:pPr algn="ctr"/>
            <a:r>
              <a:rPr lang="en-GB" dirty="0">
                <a:solidFill>
                  <a:srgbClr val="FBC535"/>
                </a:solidFill>
                <a:latin typeface="UGent Panno Text" panose="02000506040000040003" pitchFamily="2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readingmentors.ugent.be </a:t>
            </a:r>
            <a:endParaRPr lang="en-GB" dirty="0">
              <a:solidFill>
                <a:srgbClr val="FBC535"/>
              </a:solidFill>
              <a:latin typeface="UGent Panno Text" panose="02000506040000040003" pitchFamily="2" charset="0"/>
            </a:endParaRPr>
          </a:p>
          <a:p>
            <a:pPr algn="ctr"/>
            <a:endParaRPr lang="en-GB" dirty="0">
              <a:latin typeface="UGent Panno Text" panose="02000506040000040003" pitchFamily="2" charset="0"/>
            </a:endParaRPr>
          </a:p>
          <a:p>
            <a:pPr algn="ctr"/>
            <a:r>
              <a:rPr lang="en-GB" dirty="0">
                <a:latin typeface="UGent Panno Text" panose="02000506040000040003" pitchFamily="2" charset="0"/>
              </a:rPr>
              <a:t>For questions, email: </a:t>
            </a:r>
            <a:r>
              <a:rPr lang="en-GB" dirty="0">
                <a:solidFill>
                  <a:srgbClr val="FBC535"/>
                </a:solidFill>
                <a:latin typeface="UGent Panno Text" panose="02000506040000040003" pitchFamily="2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readingmentors@ugent.be</a:t>
            </a:r>
            <a:endParaRPr lang="en-GB" dirty="0">
              <a:solidFill>
                <a:srgbClr val="FBC535"/>
              </a:solidFill>
              <a:latin typeface="UGent Panno Text" panose="02000506040000040003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26204CB-1BA8-8B75-F4D8-769989BA32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61" r="616" b="5935"/>
          <a:stretch>
            <a:fillRect/>
          </a:stretch>
        </p:blipFill>
        <p:spPr>
          <a:xfrm>
            <a:off x="2749226" y="176376"/>
            <a:ext cx="6909124" cy="23556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8211C071-DC3B-CEDA-FE02-91EFB038B634}"/>
              </a:ext>
            </a:extLst>
          </p:cNvPr>
          <p:cNvSpPr/>
          <p:nvPr/>
        </p:nvSpPr>
        <p:spPr>
          <a:xfrm>
            <a:off x="8312075" y="2786188"/>
            <a:ext cx="3209544" cy="36640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8E2F69F-C99A-B8B5-608B-85B0FA119A19}"/>
              </a:ext>
            </a:extLst>
          </p:cNvPr>
          <p:cNvSpPr/>
          <p:nvPr/>
        </p:nvSpPr>
        <p:spPr>
          <a:xfrm>
            <a:off x="674943" y="2786188"/>
            <a:ext cx="3209544" cy="3664012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16593B49-BB61-58DD-F338-1C8E8FAFB80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24023" y="36666"/>
            <a:ext cx="2159893" cy="810008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C13D884D-1561-FE3C-1EC2-FF6EC1C8FA5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349886" cy="108013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FEC67F5F-8E54-3B1C-961D-C7BCCAFA1B4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4658"/>
          <a:stretch>
            <a:fillRect/>
          </a:stretch>
        </p:blipFill>
        <p:spPr>
          <a:xfrm>
            <a:off x="10133852" y="2874309"/>
            <a:ext cx="1303028" cy="1566089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74B2558-5955-3957-A054-554A8781B24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292" y="4809020"/>
            <a:ext cx="1004677" cy="150543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4AE32B4-32A4-8754-C60B-9DC752454E6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5708" y="4905331"/>
            <a:ext cx="1801534" cy="140912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6871B1BE-76E8-0EB8-BC12-6BA59BFCBEF2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71450" y="2874309"/>
            <a:ext cx="1390050" cy="1566089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CFF0199-C03D-2379-E181-3647DA2E83A2}"/>
              </a:ext>
            </a:extLst>
          </p:cNvPr>
          <p:cNvPicPr>
            <a:picLocks noChangeAspect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97" t="9030" r="9488" b="9069"/>
          <a:stretch>
            <a:fillRect/>
          </a:stretch>
        </p:blipFill>
        <p:spPr>
          <a:xfrm>
            <a:off x="896619" y="3251329"/>
            <a:ext cx="2757068" cy="275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1081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2559</TotalTime>
  <Words>54</Words>
  <Application>Microsoft Office PowerPoint</Application>
  <PresentationFormat>Widescreen</PresentationFormat>
  <Paragraphs>10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Aptos</vt:lpstr>
      <vt:lpstr>Aptos Display</vt:lpstr>
      <vt:lpstr>Arial</vt:lpstr>
      <vt:lpstr>UGent Panno Text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Janieke Koning</dc:creator>
  <cp:lastModifiedBy>Janieke Koning</cp:lastModifiedBy>
  <cp:revision>3</cp:revision>
  <dcterms:created xsi:type="dcterms:W3CDTF">2026-01-28T14:46:59Z</dcterms:created>
  <dcterms:modified xsi:type="dcterms:W3CDTF">2026-08-20T07:40:28Z</dcterms:modified>
</cp:coreProperties>
</file>